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88" r:id="rId2"/>
    <p:sldId id="282" r:id="rId3"/>
    <p:sldId id="312" r:id="rId4"/>
    <p:sldId id="510" r:id="rId5"/>
    <p:sldId id="285" r:id="rId6"/>
    <p:sldId id="316" r:id="rId7"/>
    <p:sldId id="301" r:id="rId8"/>
    <p:sldId id="302" r:id="rId9"/>
    <p:sldId id="507" r:id="rId10"/>
    <p:sldId id="508" r:id="rId11"/>
    <p:sldId id="509" r:id="rId12"/>
    <p:sldId id="511" r:id="rId13"/>
    <p:sldId id="515" r:id="rId14"/>
    <p:sldId id="516" r:id="rId15"/>
    <p:sldId id="518" r:id="rId16"/>
    <p:sldId id="517" r:id="rId17"/>
    <p:sldId id="51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éter Németh" initials="PN" lastIdx="1" clrIdx="0">
    <p:extLst>
      <p:ext uri="{19B8F6BF-5375-455C-9EA6-DF929625EA0E}">
        <p15:presenceInfo xmlns:p15="http://schemas.microsoft.com/office/powerpoint/2012/main" userId="Péter Néme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943"/>
    <a:srgbClr val="4AABC8"/>
    <a:srgbClr val="DBEEF4"/>
    <a:srgbClr val="FFD641"/>
    <a:srgbClr val="FFC000"/>
    <a:srgbClr val="1F82C0"/>
    <a:srgbClr val="7BA9DB"/>
    <a:srgbClr val="A4D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3979" autoAdjust="0"/>
  </p:normalViewPr>
  <p:slideViewPr>
    <p:cSldViewPr snapToGrid="0">
      <p:cViewPr varScale="1">
        <p:scale>
          <a:sx n="67" d="100"/>
          <a:sy n="67" d="100"/>
        </p:scale>
        <p:origin x="64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g CO2/$</c:v>
                </c:pt>
              </c:strCache>
            </c:strRef>
          </c:tx>
          <c:spPr>
            <a:solidFill>
              <a:srgbClr val="4AABC8"/>
            </a:solidFill>
            <a:ln w="28575">
              <a:solidFill>
                <a:srgbClr val="24294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Munka1!$A$2:$A$5</c:f>
              <c:strCache>
                <c:ptCount val="4"/>
                <c:pt idx="0">
                  <c:v>GER</c:v>
                </c:pt>
                <c:pt idx="1">
                  <c:v>EU</c:v>
                </c:pt>
                <c:pt idx="2">
                  <c:v>CN</c:v>
                </c:pt>
                <c:pt idx="3">
                  <c:v>World</c:v>
                </c:pt>
              </c:strCache>
            </c:strRef>
          </c:cat>
          <c:val>
            <c:numRef>
              <c:f>Munka1!$B$2:$B$5</c:f>
              <c:numCache>
                <c:formatCode>0</c:formatCode>
                <c:ptCount val="4"/>
                <c:pt idx="0">
                  <c:v>219</c:v>
                </c:pt>
                <c:pt idx="1">
                  <c:v>204</c:v>
                </c:pt>
                <c:pt idx="2">
                  <c:v>1127</c:v>
                </c:pt>
                <c:pt idx="3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9-4141-9176-759DDEE95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8022368"/>
        <c:axId val="-168019648"/>
      </c:barChart>
      <c:catAx>
        <c:axId val="-16802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-168019648"/>
        <c:crosses val="autoZero"/>
        <c:auto val="1"/>
        <c:lblAlgn val="ctr"/>
        <c:lblOffset val="100"/>
        <c:noMultiLvlLbl val="0"/>
      </c:catAx>
      <c:valAx>
        <c:axId val="-16801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u-HU" sz="2000" dirty="0">
                    <a:solidFill>
                      <a:schemeClr val="tx1"/>
                    </a:solidFill>
                  </a:rPr>
                  <a:t>g CO</a:t>
                </a:r>
                <a:r>
                  <a:rPr lang="hu-HU" sz="20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hu-HU" sz="2000" baseline="0" dirty="0">
                    <a:solidFill>
                      <a:schemeClr val="tx1"/>
                    </a:solidFill>
                  </a:rPr>
                  <a:t>/</a:t>
                </a:r>
                <a:r>
                  <a:rPr lang="hu-HU" sz="2000" dirty="0">
                    <a:solidFill>
                      <a:schemeClr val="tx1"/>
                    </a:solidFill>
                  </a:rPr>
                  <a:t>EUR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hu-HU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-16802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6214667811927E-2"/>
          <c:y val="6.8711478476293997E-2"/>
          <c:w val="0.90370476253924614"/>
          <c:h val="0.82869060579133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g/kWh (GaBi, IPCC AR5, incl. biogenic carbon, GWP100)</c:v>
                </c:pt>
              </c:strCache>
            </c:strRef>
          </c:tx>
          <c:spPr>
            <a:solidFill>
              <a:srgbClr val="4AABC8"/>
            </a:solidFill>
            <a:ln w="28575">
              <a:solidFill>
                <a:srgbClr val="24294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Munka1!$A$2:$A$8</c:f>
              <c:strCache>
                <c:ptCount val="7"/>
                <c:pt idx="0">
                  <c:v>FRA</c:v>
                </c:pt>
                <c:pt idx="1">
                  <c:v>EU28</c:v>
                </c:pt>
                <c:pt idx="2">
                  <c:v>HUN</c:v>
                </c:pt>
                <c:pt idx="3">
                  <c:v>W</c:v>
                </c:pt>
                <c:pt idx="4">
                  <c:v>GER</c:v>
                </c:pt>
                <c:pt idx="5">
                  <c:v>USA</c:v>
                </c:pt>
                <c:pt idx="6">
                  <c:v>CHN</c:v>
                </c:pt>
              </c:strCache>
            </c:strRef>
          </c:cat>
          <c:val>
            <c:numRef>
              <c:f>Munka1!$B$2:$B$8</c:f>
              <c:numCache>
                <c:formatCode>General</c:formatCode>
                <c:ptCount val="7"/>
                <c:pt idx="0">
                  <c:v>52</c:v>
                </c:pt>
                <c:pt idx="1">
                  <c:v>419</c:v>
                </c:pt>
                <c:pt idx="2">
                  <c:v>453</c:v>
                </c:pt>
                <c:pt idx="3">
                  <c:v>560</c:v>
                </c:pt>
                <c:pt idx="4">
                  <c:v>593</c:v>
                </c:pt>
                <c:pt idx="5">
                  <c:v>616</c:v>
                </c:pt>
                <c:pt idx="6">
                  <c:v>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3B-4B2A-8A3C-9BC21C451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8013120"/>
        <c:axId val="-168011488"/>
      </c:barChart>
      <c:catAx>
        <c:axId val="-16801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68011488"/>
        <c:crosses val="autoZero"/>
        <c:auto val="1"/>
        <c:lblAlgn val="ctr"/>
        <c:lblOffset val="100"/>
        <c:noMultiLvlLbl val="0"/>
      </c:catAx>
      <c:valAx>
        <c:axId val="-16801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-16801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47452914679921E-2"/>
          <c:y val="4.3003137086261328E-2"/>
          <c:w val="0.93194968870078276"/>
          <c:h val="0.79895347564699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1. adatsor</c:v>
                </c:pt>
              </c:strCache>
            </c:strRef>
          </c:tx>
          <c:spPr>
            <a:solidFill>
              <a:srgbClr val="4AABC8"/>
            </a:solidFill>
            <a:ln w="28575">
              <a:solidFill>
                <a:srgbClr val="24294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Munka1!$A$2:$A$11</c:f>
              <c:strCache>
                <c:ptCount val="10"/>
                <c:pt idx="0">
                  <c:v>Vill.</c:v>
                </c:pt>
                <c:pt idx="1">
                  <c:v>Fém</c:v>
                </c:pt>
                <c:pt idx="2">
                  <c:v>Nfém</c:v>
                </c:pt>
                <c:pt idx="3">
                  <c:v>Száll</c:v>
                </c:pt>
                <c:pt idx="4">
                  <c:v>Vegy</c:v>
                </c:pt>
                <c:pt idx="5">
                  <c:v>Bány</c:v>
                </c:pt>
                <c:pt idx="6">
                  <c:v>Ol-atom</c:v>
                </c:pt>
                <c:pt idx="7">
                  <c:v>Légi</c:v>
                </c:pt>
                <c:pt idx="8">
                  <c:v>Vízi </c:v>
                </c:pt>
                <c:pt idx="9">
                  <c:v>Mező</c:v>
                </c:pt>
              </c:strCache>
            </c:strRef>
          </c:cat>
          <c:val>
            <c:numRef>
              <c:f>Munka1!$B$2:$B$11</c:f>
              <c:numCache>
                <c:formatCode>0.0%</c:formatCode>
                <c:ptCount val="10"/>
                <c:pt idx="0">
                  <c:v>0.38400000000000001</c:v>
                </c:pt>
                <c:pt idx="1">
                  <c:v>6.5000000000000002E-2</c:v>
                </c:pt>
                <c:pt idx="2">
                  <c:v>5.8999999999999997E-2</c:v>
                </c:pt>
                <c:pt idx="3">
                  <c:v>3.6999999999999998E-2</c:v>
                </c:pt>
                <c:pt idx="4">
                  <c:v>3.5000000000000003E-2</c:v>
                </c:pt>
                <c:pt idx="5">
                  <c:v>3.3000000000000002E-2</c:v>
                </c:pt>
                <c:pt idx="6">
                  <c:v>3.2000000000000001E-2</c:v>
                </c:pt>
                <c:pt idx="7">
                  <c:v>2.5000000000000001E-2</c:v>
                </c:pt>
                <c:pt idx="8">
                  <c:v>2.5000000000000001E-2</c:v>
                </c:pt>
                <c:pt idx="9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7-425B-82D8-898D0F939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-168019104"/>
        <c:axId val="-168018560"/>
      </c:barChart>
      <c:catAx>
        <c:axId val="-168019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-168018560"/>
        <c:crosses val="autoZero"/>
        <c:auto val="1"/>
        <c:lblAlgn val="ctr"/>
        <c:lblOffset val="100"/>
        <c:tickLblSkip val="1"/>
        <c:noMultiLvlLbl val="0"/>
      </c:catAx>
      <c:valAx>
        <c:axId val="-16801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-16801910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Elektromos járművek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5DD5-41A1-9DBD-C74A30124D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Belsőégésű motor</c:v>
                </c:pt>
              </c:strCache>
            </c:strRef>
          </c:tx>
          <c:spPr>
            <a:solidFill>
              <a:srgbClr val="242943"/>
            </a:solidFill>
            <a:ln>
              <a:solidFill>
                <a:srgbClr val="24294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6707744720225858E-3"/>
                  <c:y val="1.49199057694270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24294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5DD5-41A1-9DBD-C74A30124D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Carbon capture and storage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General\ "kg"</c:formatCode>
                <c:ptCount val="1"/>
                <c:pt idx="0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D5-41A1-9DBD-C74A30124D4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Ipari termelés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5DD5-41A1-9DBD-C74A30124D4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Családi házak szigetelés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AABC8"/>
              </a:solidFill>
              <a:ln>
                <a:solidFill>
                  <a:srgbClr val="4AABC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6D2-47AB-BD47-DD4DF9777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5DD5-41A1-9DBD-C74A30124D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777131935"/>
        <c:axId val="777136095"/>
      </c:barChart>
      <c:catAx>
        <c:axId val="777131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7136095"/>
        <c:crosses val="autoZero"/>
        <c:auto val="1"/>
        <c:lblAlgn val="ctr"/>
        <c:lblOffset val="100"/>
        <c:noMultiLvlLbl val="0"/>
      </c:catAx>
      <c:valAx>
        <c:axId val="777136095"/>
        <c:scaling>
          <c:orientation val="minMax"/>
          <c:max val="50000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\ &quot;kg&quot;" sourceLinked="1"/>
        <c:majorTickMark val="none"/>
        <c:minorTickMark val="none"/>
        <c:tickLblPos val="nextTo"/>
        <c:crossAx val="777131935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Elektromos járművek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5DD5-41A1-9DBD-C74A30124D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Belsőégésű motor</c:v>
                </c:pt>
              </c:strCache>
            </c:strRef>
          </c:tx>
          <c:spPr>
            <a:solidFill>
              <a:srgbClr val="242943"/>
            </a:solidFill>
            <a:ln>
              <a:solidFill>
                <a:srgbClr val="24294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6707744720225858E-3"/>
                  <c:y val="1.49199057694270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24294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General\ "kg"</c:formatCode>
                <c:ptCount val="1"/>
                <c:pt idx="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D5-41A1-9DBD-C74A30124D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Carbon capture and storage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General\ "kg"</c:formatCode>
                <c:ptCount val="1"/>
                <c:pt idx="0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D5-41A1-9DBD-C74A30124D4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Ipari termelés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5DD5-41A1-9DBD-C74A30124D4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Családi házak szigetelés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AABC8"/>
              </a:solidFill>
              <a:ln>
                <a:solidFill>
                  <a:srgbClr val="4AABC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6D2-47AB-BD47-DD4DF9777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5DD5-41A1-9DBD-C74A30124D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777131935"/>
        <c:axId val="777136095"/>
      </c:barChart>
      <c:catAx>
        <c:axId val="777131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7136095"/>
        <c:crosses val="autoZero"/>
        <c:auto val="1"/>
        <c:lblAlgn val="ctr"/>
        <c:lblOffset val="100"/>
        <c:noMultiLvlLbl val="0"/>
      </c:catAx>
      <c:valAx>
        <c:axId val="777136095"/>
        <c:scaling>
          <c:orientation val="minMax"/>
          <c:max val="50000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\ &quot;kg&quot;" sourceLinked="1"/>
        <c:majorTickMark val="none"/>
        <c:minorTickMark val="none"/>
        <c:tickLblPos val="nextTo"/>
        <c:crossAx val="777131935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Elektromos járművek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General\ "kg"</c:formatCode>
                <c:ptCount val="1"/>
                <c:pt idx="0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5-41A1-9DBD-C74A30124D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Belsőégésű motor</c:v>
                </c:pt>
              </c:strCache>
            </c:strRef>
          </c:tx>
          <c:spPr>
            <a:solidFill>
              <a:srgbClr val="242943"/>
            </a:solidFill>
            <a:ln>
              <a:solidFill>
                <a:srgbClr val="24294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6707744720225858E-3"/>
                  <c:y val="1.49199057694270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24294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General\ "kg"</c:formatCode>
                <c:ptCount val="1"/>
                <c:pt idx="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D5-41A1-9DBD-C74A30124D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Carbon capture and storage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General\ "kg"</c:formatCode>
                <c:ptCount val="1"/>
                <c:pt idx="0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D5-41A1-9DBD-C74A30124D4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Ipari termelés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5DD5-41A1-9DBD-C74A30124D4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Családi házak szigetelés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AABC8"/>
              </a:solidFill>
              <a:ln>
                <a:solidFill>
                  <a:srgbClr val="4AABC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6D2-47AB-BD47-DD4DF9777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5DD5-41A1-9DBD-C74A30124D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777131935"/>
        <c:axId val="777136095"/>
      </c:barChart>
      <c:catAx>
        <c:axId val="777131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7136095"/>
        <c:crosses val="autoZero"/>
        <c:auto val="1"/>
        <c:lblAlgn val="ctr"/>
        <c:lblOffset val="100"/>
        <c:noMultiLvlLbl val="0"/>
      </c:catAx>
      <c:valAx>
        <c:axId val="777136095"/>
        <c:scaling>
          <c:orientation val="minMax"/>
          <c:max val="50000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\ &quot;kg&quot;" sourceLinked="1"/>
        <c:majorTickMark val="none"/>
        <c:minorTickMark val="none"/>
        <c:tickLblPos val="nextTo"/>
        <c:crossAx val="777131935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hu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Elektromos járművek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General\ "kg"</c:formatCode>
                <c:ptCount val="1"/>
                <c:pt idx="0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5-41A1-9DBD-C74A30124D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Belsőégésű motor</c:v>
                </c:pt>
              </c:strCache>
            </c:strRef>
          </c:tx>
          <c:spPr>
            <a:solidFill>
              <a:srgbClr val="242943"/>
            </a:solidFill>
            <a:ln>
              <a:solidFill>
                <a:srgbClr val="24294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6707744720225858E-3"/>
                  <c:y val="1.49199057694270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24294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General\ "kg"</c:formatCode>
                <c:ptCount val="1"/>
                <c:pt idx="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D5-41A1-9DBD-C74A30124D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Carbon capture and storage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General\ "kg"</c:formatCode>
                <c:ptCount val="1"/>
                <c:pt idx="0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D5-41A1-9DBD-C74A30124D4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Ipari termelés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General\ "kg"</c:formatCode>
                <c:ptCount val="1"/>
                <c:pt idx="0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D5-41A1-9DBD-C74A30124D4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Családi házak szigetelés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AABC8"/>
              </a:solidFill>
              <a:ln>
                <a:solidFill>
                  <a:srgbClr val="4AABC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6D2-47AB-BD47-DD4DF9777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General\ "kg"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5DD5-41A1-9DBD-C74A30124D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777131935"/>
        <c:axId val="777136095"/>
      </c:barChart>
      <c:catAx>
        <c:axId val="777131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7136095"/>
        <c:crosses val="autoZero"/>
        <c:auto val="1"/>
        <c:lblAlgn val="ctr"/>
        <c:lblOffset val="100"/>
        <c:noMultiLvlLbl val="0"/>
      </c:catAx>
      <c:valAx>
        <c:axId val="777136095"/>
        <c:scaling>
          <c:orientation val="minMax"/>
          <c:max val="50000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\ &quot;kg&quot;" sourceLinked="1"/>
        <c:majorTickMark val="none"/>
        <c:minorTickMark val="none"/>
        <c:tickLblPos val="nextTo"/>
        <c:crossAx val="777131935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hu-H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Elektromos járművek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General\ "kg"</c:formatCode>
                <c:ptCount val="1"/>
                <c:pt idx="0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5-41A1-9DBD-C74A30124D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Belsőégésű motor</c:v>
                </c:pt>
              </c:strCache>
            </c:strRef>
          </c:tx>
          <c:spPr>
            <a:solidFill>
              <a:srgbClr val="242943"/>
            </a:solidFill>
            <a:ln>
              <a:solidFill>
                <a:srgbClr val="24294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6707744720225858E-3"/>
                  <c:y val="1.49199057694270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24294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D2-47AB-BD47-DD4DF9777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General\ "kg"</c:formatCode>
                <c:ptCount val="1"/>
                <c:pt idx="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D5-41A1-9DBD-C74A30124D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Carbon capture and storage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General\ "kg"</c:formatCode>
                <c:ptCount val="1"/>
                <c:pt idx="0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D5-41A1-9DBD-C74A30124D4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Ipari termelés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General\ "kg"</c:formatCode>
                <c:ptCount val="1"/>
                <c:pt idx="0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D5-41A1-9DBD-C74A30124D4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Családi házak szigetelés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AABC8"/>
              </a:solidFill>
              <a:ln>
                <a:solidFill>
                  <a:srgbClr val="4AABC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6D2-47AB-BD47-DD4DF9777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General\ "kg"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D5-41A1-9DBD-C74A30124D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777131935"/>
        <c:axId val="777136095"/>
      </c:barChart>
      <c:catAx>
        <c:axId val="777131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7136095"/>
        <c:crosses val="autoZero"/>
        <c:auto val="1"/>
        <c:lblAlgn val="ctr"/>
        <c:lblOffset val="100"/>
        <c:noMultiLvlLbl val="0"/>
      </c:catAx>
      <c:valAx>
        <c:axId val="777136095"/>
        <c:scaling>
          <c:orientation val="minMax"/>
          <c:max val="50000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\ &quot;kg&quot;" sourceLinked="1"/>
        <c:majorTickMark val="none"/>
        <c:minorTickMark val="none"/>
        <c:tickLblPos val="nextTo"/>
        <c:crossAx val="777131935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0F324-7BCA-457A-A2E3-86E22921B2C2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A713A-2891-4A42-A82C-C312DAAC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A713A-2891-4A42-A82C-C312DAAC51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89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A713A-2891-4A42-A82C-C312DAAC51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43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7F2228-5F16-443E-A726-B09C18173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9808438-A788-43F2-95C4-3D9DCA3D2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5B0CB22-B8DB-4019-8CBD-81134D08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67CDF0-00C8-452C-9DDA-BDED5710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87C65EA-49FF-4B3A-98B3-009A72CC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1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554780-DFA1-4CFC-817D-F02438BE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DF3C039-104F-45B5-A64F-F4A96A195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CF40564-D741-428D-8FA1-1D36F46CD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AAFB31-9643-41C3-90B8-35E29226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851374-87CA-4F0F-BC49-E9191E05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292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F2FCEB8-92A7-4869-855E-C3F040946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038998F-446A-413F-B6A9-4E61A04C6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A29C632-CF1B-4670-9D86-4EB4FBAD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E20621-4DB0-48A2-A355-7EAAC3484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2299FB-A4B9-409D-BF35-7557AC95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53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 helye 16">
            <a:extLst>
              <a:ext uri="{FF2B5EF4-FFF2-40B4-BE49-F238E27FC236}">
                <a16:creationId xmlns:a16="http://schemas.microsoft.com/office/drawing/2014/main" id="{EF8063D1-97B9-4497-AB11-FE8EF8FFED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4700" y="1243785"/>
            <a:ext cx="7543570" cy="8636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hu-HU" sz="48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20" name="Szöveg helye 18">
            <a:extLst>
              <a:ext uri="{FF2B5EF4-FFF2-40B4-BE49-F238E27FC236}">
                <a16:creationId xmlns:a16="http://schemas.microsoft.com/office/drawing/2014/main" id="{5A52A8F1-531E-432C-86C5-9A4E846A9C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4008" y="2220913"/>
            <a:ext cx="4952456" cy="506128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lang="hu-HU" sz="28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 dirty="0"/>
              <a:t>Előadó neve</a:t>
            </a:r>
          </a:p>
        </p:txBody>
      </p:sp>
    </p:spTree>
    <p:extLst>
      <p:ext uri="{BB962C8B-B14F-4D97-AF65-F5344CB8AC3E}">
        <p14:creationId xmlns:p14="http://schemas.microsoft.com/office/powerpoint/2010/main" val="288387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5994400" y="2286000"/>
            <a:ext cx="58928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886200"/>
            <a:ext cx="5791200" cy="914400"/>
          </a:xfrm>
        </p:spPr>
        <p:txBody>
          <a:bodyPr wrap="square" anchor="t"/>
          <a:lstStyle>
            <a:lvl1pPr marL="514338" indent="-514338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752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CDAC6-741E-4DD0-ABDD-46363945A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583" y="983456"/>
            <a:ext cx="10515600" cy="842169"/>
          </a:xfrm>
        </p:spPr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313D49-6C66-42B4-A18F-54B1A0F9C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583" y="1816272"/>
            <a:ext cx="105156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 marL="685800" indent="-228600">
              <a:buFont typeface="Calibri" panose="020F0502020204030204" pitchFamily="34" charset="0"/>
              <a:buChar char="–"/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82AEFD-3EAA-4595-8110-07AE0A8E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8583" y="6356348"/>
            <a:ext cx="27432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6895C5B-8BB9-4A8F-88AD-8732938A71A8}" type="datetimeFigureOut">
              <a:rPr lang="hu-HU" smtClean="0"/>
              <a:pPr/>
              <a:t>2020. 09. 16.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A8BC18-CF79-4627-8B15-1587CD5F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8983" y="6356349"/>
            <a:ext cx="41148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846ACDF-2720-4F5A-9E13-F868C900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6" y="6411955"/>
            <a:ext cx="628135" cy="365125"/>
          </a:xfrm>
        </p:spPr>
        <p:txBody>
          <a:bodyPr lIns="0" tIns="0" rIns="0" bIns="0"/>
          <a:lstStyle>
            <a:lvl1pPr algn="ctr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95918D4-8A58-4A89-920B-86AF76ECD7F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684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EC22E5-5199-40A6-852E-B1800C52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D8C529-49B1-4012-9FE6-1EDE246D9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6C34ED0-7158-40A2-81E4-47025D7F9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D852AC-675A-41B1-B66C-26906D8C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5BE8DDF-74BB-4C05-8285-58660646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145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768F4D-8D85-4162-9BFC-05CC3440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311F41-162C-4381-82FF-F85A7474D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D086168-2A2E-4C62-8918-C0A12750A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9F565BF-129A-47F1-A602-CC24313B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9D08EE9-3466-4252-A2DE-66893C24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4A36FD5-8F40-4424-890D-4A0AE45B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70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8FD018-0391-469E-BA12-F945CA96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0EA61B2-79F6-4C1F-A488-1AAFD32F7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39D5BD0-63A2-4877-BBDB-B315FEFD8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7D84AE3-D95F-4D5A-9A00-3B29B8422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3417601-0926-4D45-9531-06F043DDD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ADED7DD-2881-4D6A-9F38-25C86C7B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307D433-D083-4F9A-83D3-9BEEF071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68B6FE2-8E60-45E7-8949-BE0F39DA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357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A7D0D8-53EC-467A-BE94-93020B0F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8CFC868-E3A3-442A-A867-440EEB8F7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194D9ED-08C2-4921-B61A-2A3AFB00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56907C2-AF53-44CE-9038-374530BC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036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95574A4-189F-488D-9AAC-EDAA8AD4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8A6FD07-23AA-4436-AF74-EE5F99E1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BE75F07-B1DA-45A8-9657-C4309E3D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942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1F02C1-E6D8-4592-871D-000885C2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E50A11-5AEB-4F7F-92DE-EE8172B11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A440CCA-9DDB-422F-901B-0CFE16925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318DEE4-899F-4A5D-99AA-3BEC252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E9000A9-9514-4DF7-953C-21E919AD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1E491C7-E65A-4763-B703-690FE208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72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39A4DD-D7F0-4DEF-A01A-A8FBCAA3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1135BE1-4FE2-49FE-83D9-D6D757BCF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D3A67CD-C347-442B-8BDA-ED05636F7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9B12E1E-A50B-40F5-B418-C6B1E8B88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3987BB0-F42F-46CD-A3B0-971ED6EF4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6743A11-CC49-4296-BB67-96A41EA7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65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3883D1E-21D1-4F2E-A92B-097D40B5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C5FDF7C-17A3-449C-AFD6-74F76DA0F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0620F53-E5CC-49CB-B853-7453066C3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5C5B-8BB9-4A8F-88AD-8732938A71A8}" type="datetimeFigureOut">
              <a:rPr lang="hu-HU" smtClean="0"/>
              <a:t>2020. 09. 16.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B3001DE-608B-4723-9EC4-D047EC9B8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766A723-097E-4B72-B885-C2AD3D323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918D4-8A58-4A89-920B-86AF76ECD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62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hart" Target="../charts/chart2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Képtalálat a következőre: „electric cars”">
            <a:extLst>
              <a:ext uri="{FF2B5EF4-FFF2-40B4-BE49-F238E27FC236}">
                <a16:creationId xmlns:a16="http://schemas.microsoft.com/office/drawing/2014/main" id="{73C9AD47-92A7-4DFD-9B2D-45CE07E47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5" b="2683"/>
          <a:stretch/>
        </p:blipFill>
        <p:spPr bwMode="auto">
          <a:xfrm>
            <a:off x="5800937" y="3053165"/>
            <a:ext cx="6276741" cy="368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9DFA0CBB-EE38-4A58-857E-881941D868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gradFill flip="none" rotWithShape="1">
            <a:gsLst>
              <a:gs pos="0">
                <a:srgbClr val="242943"/>
              </a:gs>
              <a:gs pos="100000">
                <a:srgbClr val="4AABC8">
                  <a:lumMod val="100000"/>
                </a:srgbClr>
              </a:gs>
            </a:gsLst>
            <a:lin ang="10800000" scaled="1"/>
            <a:tileRect/>
          </a:gra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</a:rPr>
              <a:t>Dr. Hanula Barna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4AF2F3A-156C-4DFC-BD7D-E3EF7BE65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" y="-1411"/>
            <a:ext cx="12193431" cy="6855376"/>
          </a:xfrm>
          <a:prstGeom prst="rect">
            <a:avLst/>
          </a:prstGeom>
        </p:spPr>
      </p:pic>
      <p:sp>
        <p:nvSpPr>
          <p:cNvPr id="2" name="Szöveg helye 1">
            <a:extLst>
              <a:ext uri="{FF2B5EF4-FFF2-40B4-BE49-F238E27FC236}">
                <a16:creationId xmlns:a16="http://schemas.microsoft.com/office/drawing/2014/main" id="{5DE76EF2-5345-4123-8040-E0EBE9609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2272" y="968225"/>
            <a:ext cx="10854192" cy="1300189"/>
          </a:xfrm>
        </p:spPr>
        <p:txBody>
          <a:bodyPr>
            <a:normAutofit/>
          </a:bodyPr>
          <a:lstStyle/>
          <a:p>
            <a:r>
              <a:rPr lang="hu-HU" sz="3600" dirty="0"/>
              <a:t>KLÍMAVÉDELEM: </a:t>
            </a:r>
            <a:r>
              <a:rPr lang="hu-HU" sz="3600" dirty="0" smtClean="0"/>
              <a:t>fenntartható </a:t>
            </a:r>
            <a:r>
              <a:rPr lang="hu-HU" sz="3600" dirty="0"/>
              <a:t>fenntarthatóság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22EE5EC-8045-42F1-83C1-3D3FFBF8B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840" y="4258352"/>
            <a:ext cx="2520053" cy="2520053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D79D1439-34B6-447B-8A2D-CA35DED6787E}"/>
              </a:ext>
            </a:extLst>
          </p:cNvPr>
          <p:cNvSpPr txBox="1"/>
          <p:nvPr/>
        </p:nvSpPr>
        <p:spPr>
          <a:xfrm>
            <a:off x="114322" y="4696260"/>
            <a:ext cx="182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2020.09.25. </a:t>
            </a:r>
            <a:endParaRPr lang="en-US" sz="2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greentechzalaegerszeg.hu/wp-content/themes/assembly/images/greentech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3" y="3426277"/>
            <a:ext cx="2918438" cy="67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6">
            <a:extLst>
              <a:ext uri="{FF2B5EF4-FFF2-40B4-BE49-F238E27FC236}">
                <a16:creationId xmlns:a16="http://schemas.microsoft.com/office/drawing/2014/main" id="{5074545A-3B39-49A6-9E8C-40023E012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018" y="6507913"/>
            <a:ext cx="49169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de-DE" alt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Bundesministerium für Umwelt, Naturschutz und nukleare Sicherheit (BMU)</a:t>
            </a:r>
            <a:endParaRPr lang="hu-HU" altLang="en-US" sz="1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80FB5B06-C0F6-4046-88DF-7CA16887146E}"/>
              </a:ext>
            </a:extLst>
          </p:cNvPr>
          <p:cNvGrpSpPr/>
          <p:nvPr/>
        </p:nvGrpSpPr>
        <p:grpSpPr>
          <a:xfrm>
            <a:off x="1341795" y="1157524"/>
            <a:ext cx="9702561" cy="5387504"/>
            <a:chOff x="1341795" y="1157524"/>
            <a:chExt cx="9702561" cy="5387504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67420315-5309-483F-B4BA-96F9789C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92" y="1157524"/>
              <a:ext cx="9328364" cy="5387504"/>
            </a:xfrm>
            <a:prstGeom prst="rect">
              <a:avLst/>
            </a:prstGeom>
          </p:spPr>
        </p:pic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AFBC23FE-8F7B-4188-BAC6-8A0EE1709619}"/>
                </a:ext>
              </a:extLst>
            </p:cNvPr>
            <p:cNvSpPr txBox="1"/>
            <p:nvPr/>
          </p:nvSpPr>
          <p:spPr>
            <a:xfrm rot="16200000">
              <a:off x="-164848" y="3244334"/>
              <a:ext cx="33826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t CO</a:t>
              </a:r>
              <a:r>
                <a:rPr lang="hu-HU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hu-HU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</a:t>
              </a:r>
              <a:r>
                <a:rPr lang="hu-HU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891B45E6-EDE8-41F2-A463-37FBF44869FC}"/>
                </a:ext>
              </a:extLst>
            </p:cNvPr>
            <p:cNvSpPr txBox="1"/>
            <p:nvPr/>
          </p:nvSpPr>
          <p:spPr>
            <a:xfrm rot="16200000">
              <a:off x="6172497" y="2044707"/>
              <a:ext cx="1159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Mrd. €</a:t>
              </a: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F6858E2C-3B0B-45D1-9BCB-04A7ABC2B05D}"/>
                </a:ext>
              </a:extLst>
            </p:cNvPr>
            <p:cNvSpPr txBox="1"/>
            <p:nvPr/>
          </p:nvSpPr>
          <p:spPr>
            <a:xfrm rot="16200000">
              <a:off x="6412707" y="2044707"/>
              <a:ext cx="1159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Mrd. €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A694FD7B-018F-4031-A67D-4DD1FC13DD09}"/>
                </a:ext>
              </a:extLst>
            </p:cNvPr>
            <p:cNvSpPr txBox="1"/>
            <p:nvPr/>
          </p:nvSpPr>
          <p:spPr>
            <a:xfrm rot="16200000">
              <a:off x="6645535" y="2156480"/>
              <a:ext cx="1159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Mrd. €</a:t>
              </a: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B9CCA5EC-DAE3-4421-A51D-951FCACF635C}"/>
                </a:ext>
              </a:extLst>
            </p:cNvPr>
            <p:cNvSpPr txBox="1"/>
            <p:nvPr/>
          </p:nvSpPr>
          <p:spPr>
            <a:xfrm rot="16200000">
              <a:off x="6872023" y="2164890"/>
              <a:ext cx="1159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Mrd. €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9F7FC3DC-ED1B-46DC-984C-1EDA0144C6A7}"/>
                </a:ext>
              </a:extLst>
            </p:cNvPr>
            <p:cNvSpPr txBox="1"/>
            <p:nvPr/>
          </p:nvSpPr>
          <p:spPr>
            <a:xfrm rot="16200000">
              <a:off x="7103604" y="2164890"/>
              <a:ext cx="1159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Mrd. €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7E159E95-A742-49BD-9848-E37241372FE5}"/>
                </a:ext>
              </a:extLst>
            </p:cNvPr>
            <p:cNvSpPr txBox="1"/>
            <p:nvPr/>
          </p:nvSpPr>
          <p:spPr>
            <a:xfrm rot="16200000">
              <a:off x="7254582" y="2102021"/>
              <a:ext cx="128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 Mrd. €</a:t>
              </a: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A8F220D1-D6E2-4A3B-B063-18B845682FA1}"/>
                </a:ext>
              </a:extLst>
            </p:cNvPr>
            <p:cNvSpPr txBox="1"/>
            <p:nvPr/>
          </p:nvSpPr>
          <p:spPr>
            <a:xfrm rot="16200000">
              <a:off x="7477885" y="2102310"/>
              <a:ext cx="128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Mrd. €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9E8E6D98-15A2-44B4-9999-2544FB1200F4}"/>
                </a:ext>
              </a:extLst>
            </p:cNvPr>
            <p:cNvSpPr txBox="1"/>
            <p:nvPr/>
          </p:nvSpPr>
          <p:spPr>
            <a:xfrm rot="16200000">
              <a:off x="7708412" y="2103137"/>
              <a:ext cx="128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Mrd. €</a:t>
              </a: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C91D0631-4D9A-4209-A348-0F8E7591F968}"/>
                </a:ext>
              </a:extLst>
            </p:cNvPr>
            <p:cNvSpPr txBox="1"/>
            <p:nvPr/>
          </p:nvSpPr>
          <p:spPr>
            <a:xfrm rot="16200000">
              <a:off x="7945479" y="2103961"/>
              <a:ext cx="128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Mrd. €</a:t>
              </a:r>
            </a:p>
          </p:txBody>
        </p:sp>
      </p:grpSp>
      <p:sp>
        <p:nvSpPr>
          <p:cNvPr id="17" name="Dia számának helye 6">
            <a:extLst>
              <a:ext uri="{FF2B5EF4-FFF2-40B4-BE49-F238E27FC236}">
                <a16:creationId xmlns:a16="http://schemas.microsoft.com/office/drawing/2014/main" id="{EA027688-DEDD-4376-A29A-0E30F2AB8CE8}"/>
              </a:ext>
            </a:extLst>
          </p:cNvPr>
          <p:cNvSpPr txBox="1">
            <a:spLocks/>
          </p:cNvSpPr>
          <p:nvPr/>
        </p:nvSpPr>
        <p:spPr>
          <a:xfrm>
            <a:off x="11490960" y="6416675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0881CE-8F28-4248-AA04-7A54645DA94F}" type="slidenum">
              <a:rPr lang="hu-HU" sz="2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10</a:t>
            </a:fld>
            <a:endParaRPr lang="hu-H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E4E4A759-0A6B-4373-A1F2-A9C41E64354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204423" y="2841856"/>
            <a:ext cx="1378166" cy="299386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CA31CB17-553C-4615-BBC0-5748B792D37B}"/>
              </a:ext>
            </a:extLst>
          </p:cNvPr>
          <p:cNvSpPr/>
          <p:nvPr/>
        </p:nvSpPr>
        <p:spPr>
          <a:xfrm>
            <a:off x="223377" y="4945815"/>
            <a:ext cx="6981046" cy="1779818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hu-H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CO</a:t>
            </a:r>
            <a:r>
              <a:rPr lang="hu-HU" sz="2400" b="1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kvótaárfolyam esetén </a:t>
            </a:r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millió 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hu-H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hu-HU" sz="2400" b="1" baseline="-25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 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takaríthatnánk 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meg.</a:t>
            </a:r>
            <a:endParaRPr lang="hu-H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8A5617E4-31FD-4084-A4F9-F0607557189A}"/>
              </a:ext>
            </a:extLst>
          </p:cNvPr>
          <p:cNvSpPr/>
          <p:nvPr/>
        </p:nvSpPr>
        <p:spPr>
          <a:xfrm flipV="1">
            <a:off x="8520214" y="3145366"/>
            <a:ext cx="145419" cy="251438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26" name="Cím 1">
            <a:extLst>
              <a:ext uri="{FF2B5EF4-FFF2-40B4-BE49-F238E27FC236}">
                <a16:creationId xmlns:a16="http://schemas.microsoft.com/office/drawing/2014/main" id="{6C70D4AB-107C-480A-BA38-52ACC018F833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Üvegházhat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ású gázok emissziója németországban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églalap: lekerekített 28">
            <a:extLst>
              <a:ext uri="{FF2B5EF4-FFF2-40B4-BE49-F238E27FC236}">
                <a16:creationId xmlns:a16="http://schemas.microsoft.com/office/drawing/2014/main" id="{0517919B-8E8B-4F2C-A046-B688B2F987EC}"/>
              </a:ext>
            </a:extLst>
          </p:cNvPr>
          <p:cNvSpPr/>
          <p:nvPr/>
        </p:nvSpPr>
        <p:spPr>
          <a:xfrm>
            <a:off x="223377" y="4945815"/>
            <a:ext cx="6981046" cy="1779818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hu-HU" sz="2400" b="1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kvótaárfolyam:</a:t>
            </a:r>
            <a:endParaRPr lang="hu-H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29,44 </a:t>
            </a:r>
            <a:r>
              <a:rPr lang="hu-H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</a:p>
          <a:p>
            <a:pPr algn="r"/>
            <a:r>
              <a:rPr lang="hu-H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09.16.2020</a:t>
            </a:r>
            <a:r>
              <a:rPr lang="hu-H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78312B9-02DD-41EC-B4AA-9F2B88804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31" y="2712487"/>
            <a:ext cx="1555704" cy="110455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03A0BA1-5C2D-43C5-BE33-9CEA36E34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30" y="2712487"/>
            <a:ext cx="3326044" cy="2361492"/>
          </a:xfrm>
          <a:prstGeom prst="rect">
            <a:avLst/>
          </a:prstGeom>
        </p:spPr>
      </p:pic>
      <p:pic>
        <p:nvPicPr>
          <p:cNvPr id="6" name="Kép 5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5EF8F008-5FED-4EE0-95B9-963A90C04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9" t="24820" r="25483" b="27385"/>
          <a:stretch/>
        </p:blipFill>
        <p:spPr>
          <a:xfrm>
            <a:off x="2812519" y="4051543"/>
            <a:ext cx="2457728" cy="2708031"/>
          </a:xfrm>
          <a:prstGeom prst="rect">
            <a:avLst/>
          </a:prstGeom>
        </p:spPr>
      </p:pic>
      <p:pic>
        <p:nvPicPr>
          <p:cNvPr id="15" name="Kép 14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F5841F2A-688D-46AD-90D5-C4A084A675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9" t="24820" r="25483" b="27385"/>
          <a:stretch/>
        </p:blipFill>
        <p:spPr>
          <a:xfrm>
            <a:off x="8625321" y="5613009"/>
            <a:ext cx="759662" cy="837028"/>
          </a:xfrm>
          <a:prstGeom prst="rect">
            <a:avLst/>
          </a:prstGeom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68402A68-EA49-482F-AC74-F037AB2656B7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pl-PL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Pareto-elv</a:t>
            </a:r>
            <a:endParaRPr lang="pl-PL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EDC5711-17EE-41DA-9944-45AE55B9140F}"/>
              </a:ext>
            </a:extLst>
          </p:cNvPr>
          <p:cNvSpPr txBox="1"/>
          <p:nvPr/>
        </p:nvSpPr>
        <p:spPr>
          <a:xfrm>
            <a:off x="1848148" y="1075184"/>
            <a:ext cx="4386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Pareto-elv:</a:t>
            </a:r>
            <a:endParaRPr lang="hu-H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hu-H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költség</a:t>
            </a:r>
            <a:endParaRPr lang="hu-H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CO</a:t>
            </a:r>
            <a:r>
              <a:rPr lang="hu-HU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megtakarítás</a:t>
            </a:r>
            <a:endParaRPr lang="hu-H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1A682883-A982-4CB4-9864-E48079BA248E}"/>
              </a:ext>
            </a:extLst>
          </p:cNvPr>
          <p:cNvSpPr txBox="1"/>
          <p:nvPr/>
        </p:nvSpPr>
        <p:spPr>
          <a:xfrm>
            <a:off x="6811917" y="1075184"/>
            <a:ext cx="4386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Inverz Pareto-elv</a:t>
            </a:r>
            <a:endParaRPr lang="hu-H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hu-H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költség</a:t>
            </a:r>
            <a:endParaRPr lang="hu-H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CO</a:t>
            </a:r>
            <a:r>
              <a:rPr lang="hu-HU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megtakarítás</a:t>
            </a:r>
            <a:endParaRPr lang="hu-H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a számának helye 6">
            <a:extLst>
              <a:ext uri="{FF2B5EF4-FFF2-40B4-BE49-F238E27FC236}">
                <a16:creationId xmlns:a16="http://schemas.microsoft.com/office/drawing/2014/main" id="{0778393E-2B2F-460B-A16F-AFBA113A8628}"/>
              </a:ext>
            </a:extLst>
          </p:cNvPr>
          <p:cNvSpPr txBox="1">
            <a:spLocks/>
          </p:cNvSpPr>
          <p:nvPr/>
        </p:nvSpPr>
        <p:spPr>
          <a:xfrm>
            <a:off x="11490960" y="6416675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0881CE-8F28-4248-AA04-7A54645DA94F}" type="slidenum">
              <a:rPr lang="hu-HU" sz="2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11</a:t>
            </a:fld>
            <a:endParaRPr lang="hu-H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0BF7F0C0-BB5C-4BDC-A0FF-25A279CAFDCE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4DD1D-A6A9-418E-A955-CF232D29FD99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37215018"/>
              </p:ext>
            </p:extLst>
          </p:nvPr>
        </p:nvGraphicFramePr>
        <p:xfrm>
          <a:off x="1582036" y="1086602"/>
          <a:ext cx="9759254" cy="512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The Truth Behind the Disappearance of the 500 Euro Bill | Soapbox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42" y="1086602"/>
            <a:ext cx="3044825" cy="154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39952" y="6082299"/>
            <a:ext cx="20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Capture and Stoage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0BF7F0C0-BB5C-4BDC-A0FF-25A279CAFDCE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4DD1D-A6A9-418E-A955-CF232D29FD99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20332613"/>
              </p:ext>
            </p:extLst>
          </p:nvPr>
        </p:nvGraphicFramePr>
        <p:xfrm>
          <a:off x="1582036" y="1086602"/>
          <a:ext cx="9759254" cy="512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The Truth Behind the Disappearance of the 500 Euro Bill | Soapbox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42" y="1086602"/>
            <a:ext cx="3044825" cy="154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49705" y="6082299"/>
            <a:ext cx="1842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Hagyományos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autó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9952" y="6082299"/>
            <a:ext cx="20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Capture and Stoage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0BF7F0C0-BB5C-4BDC-A0FF-25A279CAFDCE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4DD1D-A6A9-418E-A955-CF232D29FD99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86452166"/>
              </p:ext>
            </p:extLst>
          </p:nvPr>
        </p:nvGraphicFramePr>
        <p:xfrm>
          <a:off x="1582036" y="1086602"/>
          <a:ext cx="9759254" cy="512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The Truth Behind the Disappearance of the 500 Euro Bill | Soapbox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42" y="1086602"/>
            <a:ext cx="3044825" cy="154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7579" y="6082299"/>
            <a:ext cx="157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Elektromos autó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705" y="6082299"/>
            <a:ext cx="1842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Hagyományos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autó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9952" y="6082299"/>
            <a:ext cx="20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Capture and Stoage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0BF7F0C0-BB5C-4BDC-A0FF-25A279CAFDCE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4DD1D-A6A9-418E-A955-CF232D29FD99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33490820"/>
              </p:ext>
            </p:extLst>
          </p:nvPr>
        </p:nvGraphicFramePr>
        <p:xfrm>
          <a:off x="1582036" y="1086602"/>
          <a:ext cx="9759254" cy="512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The Truth Behind the Disappearance of the 500 Euro Bill | Soapbox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42" y="1086602"/>
            <a:ext cx="3044825" cy="154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7579" y="6082299"/>
            <a:ext cx="157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Elektromos autó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705" y="6082299"/>
            <a:ext cx="1842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Hagyományos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autó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9952" y="6082299"/>
            <a:ext cx="20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Capture and Stoage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1773" y="6218606"/>
            <a:ext cx="1353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Ipar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0BF7F0C0-BB5C-4BDC-A0FF-25A279CAFDCE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4DD1D-A6A9-418E-A955-CF232D29FD99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47380560"/>
              </p:ext>
            </p:extLst>
          </p:nvPr>
        </p:nvGraphicFramePr>
        <p:xfrm>
          <a:off x="1582036" y="1086602"/>
          <a:ext cx="9759254" cy="512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The Truth Behind the Disappearance of the 500 Euro Bill | Soapbox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42" y="1086602"/>
            <a:ext cx="3044825" cy="154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7579" y="6082299"/>
            <a:ext cx="157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Elektromos autó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705" y="6082299"/>
            <a:ext cx="1842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Hagyományos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autó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9952" y="6082299"/>
            <a:ext cx="20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Capture and Stoage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1773" y="6218606"/>
            <a:ext cx="1353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Ipar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21523" y="6082299"/>
            <a:ext cx="20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Családi házak szigetelése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stainabilityactive.com/wp-content/uploads/2017/11/4162599_orig.jpg">
            <a:extLst>
              <a:ext uri="{FF2B5EF4-FFF2-40B4-BE49-F238E27FC236}">
                <a16:creationId xmlns:a16="http://schemas.microsoft.com/office/drawing/2014/main" id="{9D60466B-EC92-4E38-B438-C0C7454CC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09" y="1452024"/>
            <a:ext cx="6782745" cy="509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916B7967-BB5C-4665-8CB9-84A6F1D7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960" y="1413934"/>
            <a:ext cx="4927576" cy="4847186"/>
          </a:xfrm>
        </p:spPr>
        <p:txBody>
          <a:bodyPr>
            <a:prstTxWarp prst="textArchUp">
              <a:avLst>
                <a:gd name="adj" fmla="val 11858175"/>
              </a:avLst>
            </a:prstTxWarp>
            <a:normAutofit/>
          </a:bodyPr>
          <a:lstStyle/>
          <a:p>
            <a:pPr algn="ctr"/>
            <a:r>
              <a:rPr lang="hu-HU" sz="6000" dirty="0" smtClean="0">
                <a:solidFill>
                  <a:srgbClr val="6DAB3E"/>
                </a:solidFill>
              </a:rPr>
              <a:t>Köszönöm a figyelmet!</a:t>
            </a:r>
            <a:endParaRPr lang="hu-HU" sz="6000" dirty="0">
              <a:solidFill>
                <a:srgbClr val="6DAB3E"/>
              </a:solidFill>
            </a:endParaRPr>
          </a:p>
        </p:txBody>
      </p:sp>
      <p:sp>
        <p:nvSpPr>
          <p:cNvPr id="4" name="Dia számának helye 6">
            <a:extLst>
              <a:ext uri="{FF2B5EF4-FFF2-40B4-BE49-F238E27FC236}">
                <a16:creationId xmlns:a16="http://schemas.microsoft.com/office/drawing/2014/main" id="{C5850F47-9BC5-49F1-B171-3AC01B029127}"/>
              </a:ext>
            </a:extLst>
          </p:cNvPr>
          <p:cNvSpPr txBox="1">
            <a:spLocks/>
          </p:cNvSpPr>
          <p:nvPr/>
        </p:nvSpPr>
        <p:spPr>
          <a:xfrm>
            <a:off x="11490960" y="6416675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81CE-8F28-4248-AA04-7A54645DA94F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454A89D6-D31D-4909-8A19-6B108E5E05FF}"/>
              </a:ext>
            </a:extLst>
          </p:cNvPr>
          <p:cNvSpPr txBox="1">
            <a:spLocks/>
          </p:cNvSpPr>
          <p:nvPr/>
        </p:nvSpPr>
        <p:spPr>
          <a:xfrm>
            <a:off x="0" y="156019"/>
            <a:ext cx="11689238" cy="926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endParaRPr lang="pl-PL" sz="2800" cap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FD2F774-912C-4F9E-92C8-DFFF6C47E1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52760"/>
              </p:ext>
            </p:extLst>
          </p:nvPr>
        </p:nvGraphicFramePr>
        <p:xfrm>
          <a:off x="1113183" y="1171046"/>
          <a:ext cx="10386667" cy="5248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Dia számának helye 6">
            <a:extLst>
              <a:ext uri="{FF2B5EF4-FFF2-40B4-BE49-F238E27FC236}">
                <a16:creationId xmlns:a16="http://schemas.microsoft.com/office/drawing/2014/main" id="{C9ED05D6-DA95-4035-97AD-BB9624D60F05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81CE-8F28-4248-AA04-7A54645DA94F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zövegdoboz 6">
            <a:extLst>
              <a:ext uri="{FF2B5EF4-FFF2-40B4-BE49-F238E27FC236}">
                <a16:creationId xmlns:a16="http://schemas.microsoft.com/office/drawing/2014/main" id="{6A602FF9-2C5D-4144-9425-31422D240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425" y="6636463"/>
            <a:ext cx="35539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hu-HU" alt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imf.org, data.worldbank.org, edgar.jrc.ec.europa.eu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ECE1668A-1461-419E-8AD8-A26C60C0A707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A pénz szén-dioxid tartalma [</a:t>
            </a:r>
            <a:r>
              <a:rPr lang="pl-PL" sz="2800" cap="none" dirty="0">
                <a:latin typeface="Arial" panose="020B0604020202020204" pitchFamily="34" charset="0"/>
                <a:cs typeface="Arial" panose="020B0604020202020204" pitchFamily="34" charset="0"/>
              </a:rPr>
              <a:t>g/EUR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pl-PL" sz="2800" cap="none" dirty="0">
                <a:latin typeface="Arial" panose="020B0604020202020204" pitchFamily="34" charset="0"/>
                <a:cs typeface="Arial" panose="020B0604020202020204" pitchFamily="34" charset="0"/>
              </a:rPr>
              <a:t>(és a kamatoké is)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6CECF27B-D0B9-4EA2-B96F-9E55F12695C0}"/>
              </a:ext>
            </a:extLst>
          </p:cNvPr>
          <p:cNvGrpSpPr/>
          <p:nvPr/>
        </p:nvGrpSpPr>
        <p:grpSpPr>
          <a:xfrm>
            <a:off x="3117830" y="6018365"/>
            <a:ext cx="7470486" cy="698375"/>
            <a:chOff x="3117830" y="6018365"/>
            <a:chExt cx="7470486" cy="698375"/>
          </a:xfrm>
        </p:grpSpPr>
        <p:pic>
          <p:nvPicPr>
            <p:cNvPr id="10" name="Picture 8" descr="KÃ©ptalÃ¡lat a kÃ¶vetkezÅre: âgermany flagâ">
              <a:extLst>
                <a:ext uri="{FF2B5EF4-FFF2-40B4-BE49-F238E27FC236}">
                  <a16:creationId xmlns:a16="http://schemas.microsoft.com/office/drawing/2014/main" id="{5D50456A-4589-4F9B-BED7-A7CF8CABB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830" y="6095652"/>
              <a:ext cx="759283" cy="45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Ã©ptalÃ¡lat a kÃ¶vetkezÅre: âeu flagâ">
              <a:extLst>
                <a:ext uri="{FF2B5EF4-FFF2-40B4-BE49-F238E27FC236}">
                  <a16:creationId xmlns:a16="http://schemas.microsoft.com/office/drawing/2014/main" id="{0C746B0A-D7A5-4F53-98B2-9ABC15D49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647" y="6096287"/>
              <a:ext cx="683353" cy="45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KÃ©ptalÃ¡lat a kÃ¶vetkezÅre: âchina flagâ">
              <a:extLst>
                <a:ext uri="{FF2B5EF4-FFF2-40B4-BE49-F238E27FC236}">
                  <a16:creationId xmlns:a16="http://schemas.microsoft.com/office/drawing/2014/main" id="{22FEAFEC-C5F3-4D97-BFD3-9DE53548C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697" y="6095652"/>
              <a:ext cx="684304" cy="456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Képtalálat a következőre: „world icon”">
              <a:extLst>
                <a:ext uri="{FF2B5EF4-FFF2-40B4-BE49-F238E27FC236}">
                  <a16:creationId xmlns:a16="http://schemas.microsoft.com/office/drawing/2014/main" id="{9F3FFB7A-9E62-4AF1-9600-29B3FF690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941" y="6018365"/>
              <a:ext cx="698375" cy="69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22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70C85B6-61E4-4FFD-94A7-B6BAEC7D2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192356"/>
              </p:ext>
            </p:extLst>
          </p:nvPr>
        </p:nvGraphicFramePr>
        <p:xfrm>
          <a:off x="1378856" y="922789"/>
          <a:ext cx="10101943" cy="5497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3B593351-A9BF-4A88-A854-D0A57DF41C7B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81CE-8F28-4248-AA04-7A54645DA94F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6">
            <a:extLst>
              <a:ext uri="{FF2B5EF4-FFF2-40B4-BE49-F238E27FC236}">
                <a16:creationId xmlns:a16="http://schemas.microsoft.com/office/drawing/2014/main" id="{A5B94AFE-1D80-410F-A88A-AFC312A1E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207" y="6583414"/>
            <a:ext cx="34646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GaBi, IPCC AR5, incl. biogenic carbon, GWP100)</a:t>
            </a:r>
            <a:endParaRPr lang="hu-HU" altLang="en-US" sz="1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5EDB6C4A-EC75-4D89-ABF3-DC88E9132BC5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Az áramtermelés szén-dioxid tartalma [</a:t>
            </a:r>
            <a:r>
              <a:rPr lang="pl-PL" sz="2800" cap="none" dirty="0">
                <a:latin typeface="Arial" panose="020B0604020202020204" pitchFamily="34" charset="0"/>
                <a:cs typeface="Arial" panose="020B0604020202020204" pitchFamily="34" charset="0"/>
              </a:rPr>
              <a:t>ekv. g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sz="2800" cap="none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cap="none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DC20F926-CC8B-416C-96F3-B44CBDCBDAD3}"/>
              </a:ext>
            </a:extLst>
          </p:cNvPr>
          <p:cNvGrpSpPr/>
          <p:nvPr/>
        </p:nvGrpSpPr>
        <p:grpSpPr>
          <a:xfrm>
            <a:off x="2515997" y="5891397"/>
            <a:ext cx="8515819" cy="698375"/>
            <a:chOff x="2515997" y="5891397"/>
            <a:chExt cx="8515819" cy="69837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D6F804B-76B3-4151-98BF-35999B875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997" y="5984542"/>
              <a:ext cx="683353" cy="45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KÃ©ptalÃ¡lat a kÃ¶vetkezÅre: âeu flagâ">
              <a:extLst>
                <a:ext uri="{FF2B5EF4-FFF2-40B4-BE49-F238E27FC236}">
                  <a16:creationId xmlns:a16="http://schemas.microsoft.com/office/drawing/2014/main" id="{3C315C42-6567-4D03-8549-82EDEB486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841" y="5984543"/>
              <a:ext cx="683353" cy="45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KÃ©ptalÃ¡lat a kÃ¶vetkezÅre: âhungary flagâ">
              <a:extLst>
                <a:ext uri="{FF2B5EF4-FFF2-40B4-BE49-F238E27FC236}">
                  <a16:creationId xmlns:a16="http://schemas.microsoft.com/office/drawing/2014/main" id="{FE4D2D78-8759-4E4D-8196-8174B6E75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37522" y="5984542"/>
              <a:ext cx="683782" cy="45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KÃ©ptalÃ¡lat a kÃ¶vetkezÅre: âgermany flagâ">
              <a:extLst>
                <a:ext uri="{FF2B5EF4-FFF2-40B4-BE49-F238E27FC236}">
                  <a16:creationId xmlns:a16="http://schemas.microsoft.com/office/drawing/2014/main" id="{88632055-DA5B-425F-B3FA-EA49FFDCE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301" y="5984542"/>
              <a:ext cx="759283" cy="45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KÃ©ptalÃ¡lat a kÃ¶vetkezÅre: âusa flagâ">
              <a:extLst>
                <a:ext uri="{FF2B5EF4-FFF2-40B4-BE49-F238E27FC236}">
                  <a16:creationId xmlns:a16="http://schemas.microsoft.com/office/drawing/2014/main" id="{8BF55E4E-28B7-4F58-ACCA-2ECDA22DA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653" y="5983908"/>
              <a:ext cx="759283" cy="456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KÃ©ptalÃ¡lat a kÃ¶vetkezÅre: âchina flagâ">
              <a:extLst>
                <a:ext uri="{FF2B5EF4-FFF2-40B4-BE49-F238E27FC236}">
                  <a16:creationId xmlns:a16="http://schemas.microsoft.com/office/drawing/2014/main" id="{EA74869D-C86E-4FB7-A1D9-99C02ABA2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512" y="5983908"/>
              <a:ext cx="684304" cy="456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Képtalálat a következőre: „world icon”">
              <a:extLst>
                <a:ext uri="{FF2B5EF4-FFF2-40B4-BE49-F238E27FC236}">
                  <a16:creationId xmlns:a16="http://schemas.microsoft.com/office/drawing/2014/main" id="{E6010917-9850-4257-97C3-A16A198AE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5926" y="5891397"/>
              <a:ext cx="698375" cy="69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79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035326"/>
              </p:ext>
            </p:extLst>
          </p:nvPr>
        </p:nvGraphicFramePr>
        <p:xfrm>
          <a:off x="1157832" y="1941047"/>
          <a:ext cx="11012085" cy="360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745">
                  <a:extLst>
                    <a:ext uri="{9D8B030D-6E8A-4147-A177-3AD203B41FA5}">
                      <a16:colId xmlns:a16="http://schemas.microsoft.com/office/drawing/2014/main" val="658472393"/>
                    </a:ext>
                  </a:extLst>
                </a:gridCol>
                <a:gridCol w="1822268">
                  <a:extLst>
                    <a:ext uri="{9D8B030D-6E8A-4147-A177-3AD203B41FA5}">
                      <a16:colId xmlns:a16="http://schemas.microsoft.com/office/drawing/2014/main" val="3623598294"/>
                    </a:ext>
                  </a:extLst>
                </a:gridCol>
                <a:gridCol w="1822268">
                  <a:extLst>
                    <a:ext uri="{9D8B030D-6E8A-4147-A177-3AD203B41FA5}">
                      <a16:colId xmlns:a16="http://schemas.microsoft.com/office/drawing/2014/main" val="3687740977"/>
                    </a:ext>
                  </a:extLst>
                </a:gridCol>
                <a:gridCol w="1822268">
                  <a:extLst>
                    <a:ext uri="{9D8B030D-6E8A-4147-A177-3AD203B41FA5}">
                      <a16:colId xmlns:a16="http://schemas.microsoft.com/office/drawing/2014/main" val="2122528901"/>
                    </a:ext>
                  </a:extLst>
                </a:gridCol>
                <a:gridCol w="1822268">
                  <a:extLst>
                    <a:ext uri="{9D8B030D-6E8A-4147-A177-3AD203B41FA5}">
                      <a16:colId xmlns:a16="http://schemas.microsoft.com/office/drawing/2014/main" val="201801367"/>
                    </a:ext>
                  </a:extLst>
                </a:gridCol>
                <a:gridCol w="1822268">
                  <a:extLst>
                    <a:ext uri="{9D8B030D-6E8A-4147-A177-3AD203B41FA5}">
                      <a16:colId xmlns:a16="http://schemas.microsoft.com/office/drawing/2014/main" val="3315888640"/>
                    </a:ext>
                  </a:extLst>
                </a:gridCol>
              </a:tblGrid>
              <a:tr h="1106647"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Kipufogó/</a:t>
                      </a:r>
                      <a:b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kémény</a:t>
                      </a:r>
                      <a:endParaRPr lang="hu-HU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2429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Hajtóanyag kitermelés, előállítás</a:t>
                      </a:r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2429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Eszköz</a:t>
                      </a:r>
                      <a:r>
                        <a:rPr lang="hu-H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gyártás, újrahasznosítás</a:t>
                      </a:r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2429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Kölcsönhatások a befoglaló rendszerben</a:t>
                      </a:r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2429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Emberi pszichológia</a:t>
                      </a:r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2429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197583"/>
                  </a:ext>
                </a:extLst>
              </a:tr>
              <a:tr h="498671"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Tank-to-wheel </a:t>
                      </a:r>
                      <a:r>
                        <a:rPr lang="hu-HU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[§]</a:t>
                      </a:r>
                      <a:endParaRPr lang="hu-HU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4AAB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3956"/>
                  </a:ext>
                </a:extLst>
              </a:tr>
              <a:tr h="498671"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Well-to-wheel</a:t>
                      </a:r>
                      <a:endParaRPr lang="hu-H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4AAB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720511"/>
                  </a:ext>
                </a:extLst>
              </a:tr>
              <a:tr h="498671"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Cycle</a:t>
                      </a:r>
                      <a:endParaRPr lang="hu-H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4AAB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662152"/>
                  </a:ext>
                </a:extLst>
              </a:tr>
              <a:tr h="498671"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Cycle +</a:t>
                      </a:r>
                      <a:endParaRPr lang="hu-H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4AAB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653246"/>
                  </a:ext>
                </a:extLst>
              </a:tr>
              <a:tr h="498671"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Cycle</a:t>
                      </a:r>
                      <a:r>
                        <a:rPr lang="hu-HU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+</a:t>
                      </a:r>
                      <a:endParaRPr lang="hu-H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4AAB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522580"/>
                  </a:ext>
                </a:extLst>
              </a:tr>
            </a:tbl>
          </a:graphicData>
        </a:graphic>
      </p:graphicFrame>
      <p:pic>
        <p:nvPicPr>
          <p:cNvPr id="2050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47" y="3081748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47" y="3604262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47" y="4090963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47" y="4596659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47" y="5068854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10" y="3604262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10" y="4090963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10" y="4596659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10" y="5068854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73" y="4090963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73" y="4596659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73" y="5068854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36" y="4596659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36" y="5068854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ájl:Checkmark green.svg – Wikipéd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999" y="5068854"/>
            <a:ext cx="505214" cy="4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ia számának helye 6">
            <a:extLst>
              <a:ext uri="{FF2B5EF4-FFF2-40B4-BE49-F238E27FC236}">
                <a16:creationId xmlns:a16="http://schemas.microsoft.com/office/drawing/2014/main" id="{0BF7F0C0-BB5C-4BDC-A0FF-25A279CAFDCE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6C58A-D399-43F4-8BF9-8D8E4E45E886}" type="slidenum">
              <a:rPr lang="hu-H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CBDB267A-9CB5-4760-9C96-C89B1EC5CDFE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Az emisszió értékelésének megközelítései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454A89D6-D31D-4909-8A19-6B108E5E05FF}"/>
              </a:ext>
            </a:extLst>
          </p:cNvPr>
          <p:cNvSpPr txBox="1">
            <a:spLocks/>
          </p:cNvSpPr>
          <p:nvPr/>
        </p:nvSpPr>
        <p:spPr>
          <a:xfrm>
            <a:off x="0" y="156019"/>
            <a:ext cx="12192000" cy="926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endParaRPr lang="pl-P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674B0C8E-BDBB-4538-AADD-A3631E3DB8CB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81CE-8F28-4248-AA04-7A54645DA94F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zövegdoboz 6">
            <a:extLst>
              <a:ext uri="{FF2B5EF4-FFF2-40B4-BE49-F238E27FC236}">
                <a16:creationId xmlns:a16="http://schemas.microsoft.com/office/drawing/2014/main" id="{295D607C-8C69-4BFE-8E57-5E8F7BA0C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8905" y="6507913"/>
            <a:ext cx="15824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Adat: </a:t>
            </a:r>
            <a:r>
              <a:rPr lang="hu-HU" alt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(World Bank)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CDA87E5F-58DC-49F2-8DAB-ABA5B0D4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571" y="98426"/>
            <a:ext cx="10842479" cy="555916"/>
          </a:xfrm>
        </p:spPr>
        <p:txBody>
          <a:bodyPr anchor="ctr" anchorCtr="0"/>
          <a:lstStyle/>
          <a:p>
            <a:pPr lvl="0"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Fosszilis energiahordozók aránya a világ energiafogyasztásában [%]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8E7E9523-2699-4E0D-9671-64ED49DB9151}"/>
              </a:ext>
            </a:extLst>
          </p:cNvPr>
          <p:cNvGrpSpPr/>
          <p:nvPr/>
        </p:nvGrpSpPr>
        <p:grpSpPr>
          <a:xfrm>
            <a:off x="1241960" y="1063402"/>
            <a:ext cx="10844175" cy="5380887"/>
            <a:chOff x="1235429" y="1082995"/>
            <a:chExt cx="10844175" cy="5380887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A76CB1B5-08B4-4606-A397-373BA35D4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6017" y="1082995"/>
              <a:ext cx="10833587" cy="5336855"/>
            </a:xfrm>
            <a:prstGeom prst="rect">
              <a:avLst/>
            </a:prstGeom>
          </p:spPr>
        </p:pic>
        <p:sp>
          <p:nvSpPr>
            <p:cNvPr id="2" name="Szövegdoboz 1">
              <a:extLst>
                <a:ext uri="{FF2B5EF4-FFF2-40B4-BE49-F238E27FC236}">
                  <a16:creationId xmlns:a16="http://schemas.microsoft.com/office/drawing/2014/main" id="{56E9E87B-AA2B-4462-8995-3BEFBDBF2118}"/>
                </a:ext>
              </a:extLst>
            </p:cNvPr>
            <p:cNvSpPr txBox="1"/>
            <p:nvPr/>
          </p:nvSpPr>
          <p:spPr>
            <a:xfrm>
              <a:off x="10363200" y="6050518"/>
              <a:ext cx="9290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B6D29D0C-84AD-455B-8BF7-F83FC8FBAB1E}"/>
                </a:ext>
              </a:extLst>
            </p:cNvPr>
            <p:cNvSpPr txBox="1"/>
            <p:nvPr/>
          </p:nvSpPr>
          <p:spPr>
            <a:xfrm>
              <a:off x="8534400" y="6050518"/>
              <a:ext cx="9290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F0776FD7-5ACA-4A8B-B4C6-54374FF5AE6E}"/>
                </a:ext>
              </a:extLst>
            </p:cNvPr>
            <p:cNvSpPr txBox="1"/>
            <p:nvPr/>
          </p:nvSpPr>
          <p:spPr>
            <a:xfrm>
              <a:off x="6690926" y="6050518"/>
              <a:ext cx="9290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A2E2A351-C4FF-4161-9E08-9CDA81AE2EB4}"/>
                </a:ext>
              </a:extLst>
            </p:cNvPr>
            <p:cNvSpPr txBox="1"/>
            <p:nvPr/>
          </p:nvSpPr>
          <p:spPr>
            <a:xfrm>
              <a:off x="4889637" y="6063772"/>
              <a:ext cx="9290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D94B272E-FA14-4C1D-A832-37E3C2821F79}"/>
                </a:ext>
              </a:extLst>
            </p:cNvPr>
            <p:cNvSpPr txBox="1"/>
            <p:nvPr/>
          </p:nvSpPr>
          <p:spPr>
            <a:xfrm>
              <a:off x="3089276" y="6050518"/>
              <a:ext cx="9290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1970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624F7095-4F9E-41C1-9DD8-220C9DFCD5B8}"/>
                </a:ext>
              </a:extLst>
            </p:cNvPr>
            <p:cNvSpPr txBox="1"/>
            <p:nvPr/>
          </p:nvSpPr>
          <p:spPr>
            <a:xfrm>
              <a:off x="1259557" y="6050518"/>
              <a:ext cx="9290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1960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03E541DC-105D-456F-9A0C-CD7BDA00C9E1}"/>
                </a:ext>
              </a:extLst>
            </p:cNvPr>
            <p:cNvSpPr txBox="1"/>
            <p:nvPr/>
          </p:nvSpPr>
          <p:spPr>
            <a:xfrm>
              <a:off x="1241571" y="5775005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78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2357DFFD-80E6-4027-85B5-DC0DAA637F19}"/>
                </a:ext>
              </a:extLst>
            </p:cNvPr>
            <p:cNvSpPr txBox="1"/>
            <p:nvPr/>
          </p:nvSpPr>
          <p:spPr>
            <a:xfrm>
              <a:off x="1241082" y="5252901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C22022B3-4C8B-446A-9685-4097CE22E5BD}"/>
                </a:ext>
              </a:extLst>
            </p:cNvPr>
            <p:cNvSpPr txBox="1"/>
            <p:nvPr/>
          </p:nvSpPr>
          <p:spPr>
            <a:xfrm>
              <a:off x="1241082" y="4684072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82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F8140782-8EF9-493F-A226-8528254274C7}"/>
                </a:ext>
              </a:extLst>
            </p:cNvPr>
            <p:cNvSpPr txBox="1"/>
            <p:nvPr/>
          </p:nvSpPr>
          <p:spPr>
            <a:xfrm>
              <a:off x="1241081" y="4115243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84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31DABAC9-5C13-450D-AE49-13F39E70CA64}"/>
                </a:ext>
              </a:extLst>
            </p:cNvPr>
            <p:cNvSpPr txBox="1"/>
            <p:nvPr/>
          </p:nvSpPr>
          <p:spPr>
            <a:xfrm>
              <a:off x="1241081" y="3546414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86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868CCFF6-D457-4541-B35C-D5E56F573CA2}"/>
                </a:ext>
              </a:extLst>
            </p:cNvPr>
            <p:cNvSpPr txBox="1"/>
            <p:nvPr/>
          </p:nvSpPr>
          <p:spPr>
            <a:xfrm>
              <a:off x="1241081" y="2982091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88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A7F9099F-A16E-4FC0-9A76-48602265E37E}"/>
                </a:ext>
              </a:extLst>
            </p:cNvPr>
            <p:cNvSpPr txBox="1"/>
            <p:nvPr/>
          </p:nvSpPr>
          <p:spPr>
            <a:xfrm>
              <a:off x="1241080" y="2411009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510F4692-BC76-452D-B1E2-EE255D52781D}"/>
                </a:ext>
              </a:extLst>
            </p:cNvPr>
            <p:cNvSpPr txBox="1"/>
            <p:nvPr/>
          </p:nvSpPr>
          <p:spPr>
            <a:xfrm>
              <a:off x="1235430" y="1888905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8FBB4D9E-812B-4B0C-9DA0-60515E066DE5}"/>
                </a:ext>
              </a:extLst>
            </p:cNvPr>
            <p:cNvSpPr txBox="1"/>
            <p:nvPr/>
          </p:nvSpPr>
          <p:spPr>
            <a:xfrm>
              <a:off x="1235429" y="1273351"/>
              <a:ext cx="298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94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CBB57F-C745-48B5-B8B5-2D2129805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409475"/>
              </p:ext>
            </p:extLst>
          </p:nvPr>
        </p:nvGraphicFramePr>
        <p:xfrm>
          <a:off x="1147642" y="973124"/>
          <a:ext cx="11044358" cy="544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ím 1">
            <a:extLst>
              <a:ext uri="{FF2B5EF4-FFF2-40B4-BE49-F238E27FC236}">
                <a16:creationId xmlns:a16="http://schemas.microsoft.com/office/drawing/2014/main" id="{18F56B2E-A4E4-4415-BFEC-57DC513B3BCC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Ipari ágazatok CO</a:t>
            </a:r>
            <a:r>
              <a:rPr lang="hu-HU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kibocsátása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a számának helye 6">
            <a:extLst>
              <a:ext uri="{FF2B5EF4-FFF2-40B4-BE49-F238E27FC236}">
                <a16:creationId xmlns:a16="http://schemas.microsoft.com/office/drawing/2014/main" id="{3DC78448-ED6A-422C-9EE9-BAB1DAAD48FB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81CE-8F28-4248-AA04-7A54645DA94F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zövegdoboz 6">
            <a:extLst>
              <a:ext uri="{FF2B5EF4-FFF2-40B4-BE49-F238E27FC236}">
                <a16:creationId xmlns:a16="http://schemas.microsoft.com/office/drawing/2014/main" id="{5D8F9AE1-0DDD-4F75-9E72-C0BC8D87C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716" y="6561340"/>
            <a:ext cx="34351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Adat: </a:t>
            </a:r>
            <a:r>
              <a:rPr lang="hu-HU" alt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WIOD 2013; </a:t>
            </a: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szerkesztő: </a:t>
            </a:r>
            <a:r>
              <a:rPr lang="hu-HU" alt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Koppány, </a:t>
            </a:r>
            <a:r>
              <a:rPr lang="hu-HU" alt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Krisztián</a:t>
            </a:r>
          </a:p>
        </p:txBody>
      </p:sp>
      <p:grpSp>
        <p:nvGrpSpPr>
          <p:cNvPr id="48" name="Csoportba foglalás 47">
            <a:extLst>
              <a:ext uri="{FF2B5EF4-FFF2-40B4-BE49-F238E27FC236}">
                <a16:creationId xmlns:a16="http://schemas.microsoft.com/office/drawing/2014/main" id="{3FADC0BA-B4DD-42E0-BD4E-ECD4DC76BD63}"/>
              </a:ext>
            </a:extLst>
          </p:cNvPr>
          <p:cNvGrpSpPr/>
          <p:nvPr/>
        </p:nvGrpSpPr>
        <p:grpSpPr>
          <a:xfrm>
            <a:off x="1876879" y="5594959"/>
            <a:ext cx="10292539" cy="1072915"/>
            <a:chOff x="1876879" y="5594959"/>
            <a:chExt cx="10292539" cy="1072915"/>
          </a:xfrm>
        </p:grpSpPr>
        <p:pic>
          <p:nvPicPr>
            <p:cNvPr id="20" name="Kép 19">
              <a:extLst>
                <a:ext uri="{FF2B5EF4-FFF2-40B4-BE49-F238E27FC236}">
                  <a16:creationId xmlns:a16="http://schemas.microsoft.com/office/drawing/2014/main" id="{C642CCD1-E845-461B-896B-55EA0AE38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531" y="5677123"/>
              <a:ext cx="782369" cy="769069"/>
            </a:xfrm>
            <a:prstGeom prst="rect">
              <a:avLst/>
            </a:prstGeom>
          </p:spPr>
        </p:pic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1FB0E734-DAE3-4309-BAF6-8D3A89E81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879" y="5618656"/>
              <a:ext cx="1031352" cy="1031352"/>
            </a:xfrm>
            <a:prstGeom prst="rect">
              <a:avLst/>
            </a:prstGeom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A81CBB1B-5347-48FD-8388-F5A240603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975" y="5618656"/>
              <a:ext cx="1031352" cy="1031352"/>
            </a:xfrm>
            <a:prstGeom prst="rect">
              <a:avLst/>
            </a:prstGeom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0AF2D9F7-453D-4B73-8503-A3C40B434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263" y="5618657"/>
              <a:ext cx="933398" cy="933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E078F833-3A36-4AC3-9845-245CDC91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422" y="5594959"/>
              <a:ext cx="928294" cy="933398"/>
            </a:xfrm>
            <a:prstGeom prst="rect">
              <a:avLst/>
            </a:prstGeom>
          </p:spPr>
        </p:pic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3E9D8134-6208-4559-BE55-8AF73A782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4"/>
            <a:stretch/>
          </p:blipFill>
          <p:spPr>
            <a:xfrm flipH="1">
              <a:off x="8523948" y="5663953"/>
              <a:ext cx="729810" cy="7690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Kép 23">
              <a:extLst>
                <a:ext uri="{FF2B5EF4-FFF2-40B4-BE49-F238E27FC236}">
                  <a16:creationId xmlns:a16="http://schemas.microsoft.com/office/drawing/2014/main" id="{D1BE5933-FDF9-4A92-AC85-16FF460B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11" y="5599394"/>
              <a:ext cx="928963" cy="92896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Kép 25">
              <a:extLst>
                <a:ext uri="{FF2B5EF4-FFF2-40B4-BE49-F238E27FC236}">
                  <a16:creationId xmlns:a16="http://schemas.microsoft.com/office/drawing/2014/main" id="{7EFE53F2-0DDE-4243-8245-1BCF8F49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625" y="5618656"/>
              <a:ext cx="841170" cy="88073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Kép 27">
              <a:extLst>
                <a:ext uri="{FF2B5EF4-FFF2-40B4-BE49-F238E27FC236}">
                  <a16:creationId xmlns:a16="http://schemas.microsoft.com/office/drawing/2014/main" id="{69EF6C96-DD91-405E-812A-5186CC46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9920" y="5618656"/>
              <a:ext cx="959498" cy="747768"/>
            </a:xfrm>
            <a:prstGeom prst="rect">
              <a:avLst/>
            </a:prstGeom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6C011167-EDB9-4034-9BC2-16D70C655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75" y="5634835"/>
              <a:ext cx="1031351" cy="1033039"/>
            </a:xfrm>
            <a:prstGeom prst="rect">
              <a:avLst/>
            </a:prstGeom>
          </p:spPr>
        </p:pic>
        <p:pic>
          <p:nvPicPr>
            <p:cNvPr id="47" name="Kép 46">
              <a:extLst>
                <a:ext uri="{FF2B5EF4-FFF2-40B4-BE49-F238E27FC236}">
                  <a16:creationId xmlns:a16="http://schemas.microsoft.com/office/drawing/2014/main" id="{EC7E8D07-067B-47D8-97EF-03BEA8C16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9" t="7369" r="18792" b="7582"/>
            <a:stretch/>
          </p:blipFill>
          <p:spPr>
            <a:xfrm>
              <a:off x="4109513" y="5596599"/>
              <a:ext cx="780400" cy="947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0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9CA99B0A-9B4C-4E1D-981B-896A4368A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r="6086"/>
          <a:stretch/>
        </p:blipFill>
        <p:spPr>
          <a:xfrm>
            <a:off x="1143001" y="1141746"/>
            <a:ext cx="11049593" cy="5150599"/>
          </a:xfrm>
          <a:prstGeom prst="rect">
            <a:avLst/>
          </a:prstGeom>
        </p:spPr>
      </p:pic>
      <p:sp>
        <p:nvSpPr>
          <p:cNvPr id="8" name="Szövegdoboz 6">
            <a:extLst>
              <a:ext uri="{FF2B5EF4-FFF2-40B4-BE49-F238E27FC236}">
                <a16:creationId xmlns:a16="http://schemas.microsoft.com/office/drawing/2014/main" id="{EAE5479A-E5D6-472C-8E0A-E13B8DE2B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299" y="6507913"/>
            <a:ext cx="1136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alt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Forrás: </a:t>
            </a:r>
            <a:r>
              <a: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alt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C982E7D3-FAD5-40D7-A011-D886AF825A01}"/>
              </a:ext>
            </a:extLst>
          </p:cNvPr>
          <p:cNvSpPr/>
          <p:nvPr/>
        </p:nvSpPr>
        <p:spPr>
          <a:xfrm>
            <a:off x="7988963" y="2069923"/>
            <a:ext cx="2017336" cy="876693"/>
          </a:xfrm>
          <a:prstGeom prst="roundRect">
            <a:avLst/>
          </a:prstGeom>
          <a:solidFill>
            <a:srgbClr val="D35E9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b="1" dirty="0">
                <a:solidFill>
                  <a:prstClr val="white"/>
                </a:solidFill>
              </a:rPr>
              <a:t>Elektromos energia fogyasztás</a:t>
            </a:r>
          </a:p>
        </p:txBody>
      </p:sp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7BE8B9E3-5C11-4F53-A5D9-B2BA3D2A6368}"/>
              </a:ext>
            </a:extLst>
          </p:cNvPr>
          <p:cNvSpPr/>
          <p:nvPr/>
        </p:nvSpPr>
        <p:spPr>
          <a:xfrm>
            <a:off x="1943751" y="4577452"/>
            <a:ext cx="1365057" cy="697584"/>
          </a:xfrm>
          <a:prstGeom prst="roundRect">
            <a:avLst/>
          </a:prstGeom>
          <a:solidFill>
            <a:srgbClr val="1F82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b="1" dirty="0">
                <a:solidFill>
                  <a:prstClr val="white"/>
                </a:solidFill>
              </a:rPr>
              <a:t>On-shore szélerőmű 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37F65904-E7E4-41F7-8033-D0511204F46C}"/>
              </a:ext>
            </a:extLst>
          </p:cNvPr>
          <p:cNvSpPr/>
          <p:nvPr/>
        </p:nvSpPr>
        <p:spPr>
          <a:xfrm>
            <a:off x="7632574" y="4992232"/>
            <a:ext cx="1365057" cy="69758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b="1" dirty="0">
                <a:solidFill>
                  <a:prstClr val="white"/>
                </a:solidFill>
              </a:rPr>
              <a:t>Off-shore szélerőmű </a:t>
            </a: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FE8C7BAB-F4FD-4ED0-893E-F66440060EE1}"/>
              </a:ext>
            </a:extLst>
          </p:cNvPr>
          <p:cNvCxnSpPr/>
          <p:nvPr/>
        </p:nvCxnSpPr>
        <p:spPr>
          <a:xfrm>
            <a:off x="1702868" y="3244586"/>
            <a:ext cx="90874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586C3D1B-39B0-4814-9A75-F0F28C4AA0CB}"/>
              </a:ext>
            </a:extLst>
          </p:cNvPr>
          <p:cNvSpPr/>
          <p:nvPr/>
        </p:nvSpPr>
        <p:spPr>
          <a:xfrm>
            <a:off x="10770260" y="2781098"/>
            <a:ext cx="1422335" cy="92697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b="1" dirty="0">
                <a:solidFill>
                  <a:prstClr val="white"/>
                </a:solidFill>
              </a:rPr>
              <a:t>Telepített szélerőmű kapacitás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30BC8DD0-33A2-49F9-A0AD-3D275D91CB8A}"/>
              </a:ext>
            </a:extLst>
          </p:cNvPr>
          <p:cNvSpPr/>
          <p:nvPr/>
        </p:nvSpPr>
        <p:spPr>
          <a:xfrm>
            <a:off x="1943751" y="1256284"/>
            <a:ext cx="5247860" cy="11637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Éves átlagos kihasználtság: 18%</a:t>
            </a:r>
          </a:p>
        </p:txBody>
      </p:sp>
      <p:sp>
        <p:nvSpPr>
          <p:cNvPr id="12" name="Dia számának helye 6">
            <a:extLst>
              <a:ext uri="{FF2B5EF4-FFF2-40B4-BE49-F238E27FC236}">
                <a16:creationId xmlns:a16="http://schemas.microsoft.com/office/drawing/2014/main" id="{317AD860-9E77-438E-B27A-F6EBB768C432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81CE-8F28-4248-AA04-7A54645DA94F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ím 1">
            <a:extLst>
              <a:ext uri="{FF2B5EF4-FFF2-40B4-BE49-F238E27FC236}">
                <a16:creationId xmlns:a16="http://schemas.microsoft.com/office/drawing/2014/main" id="{5454EBA8-FCE1-4BBA-A403-F8BA7792828D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Németország áramtermelése 2017. Szeptember</a:t>
            </a:r>
          </a:p>
        </p:txBody>
      </p:sp>
    </p:spTree>
    <p:extLst>
      <p:ext uri="{BB962C8B-B14F-4D97-AF65-F5344CB8AC3E}">
        <p14:creationId xmlns:p14="http://schemas.microsoft.com/office/powerpoint/2010/main" val="40883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2DA5CED0-2AE1-4A4E-A93E-9F8C033D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r="5872"/>
          <a:stretch/>
        </p:blipFill>
        <p:spPr>
          <a:xfrm>
            <a:off x="1209675" y="1152567"/>
            <a:ext cx="10981800" cy="5165670"/>
          </a:xfrm>
          <a:prstGeom prst="rect">
            <a:avLst/>
          </a:prstGeom>
        </p:spPr>
      </p:pic>
      <p:sp>
        <p:nvSpPr>
          <p:cNvPr id="8" name="Szövegdoboz 6">
            <a:extLst>
              <a:ext uri="{FF2B5EF4-FFF2-40B4-BE49-F238E27FC236}">
                <a16:creationId xmlns:a16="http://schemas.microsoft.com/office/drawing/2014/main" id="{0FB2ED80-DC54-4F88-B1AB-95F5BAEC9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299" y="6507913"/>
            <a:ext cx="1136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alt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Forrás: </a:t>
            </a:r>
            <a:r>
              <a: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alt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A79CB6C3-7E35-48DF-BB19-9E693C974B15}"/>
              </a:ext>
            </a:extLst>
          </p:cNvPr>
          <p:cNvSpPr/>
          <p:nvPr/>
        </p:nvSpPr>
        <p:spPr>
          <a:xfrm>
            <a:off x="6561056" y="5050545"/>
            <a:ext cx="1338606" cy="7164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Napelem</a:t>
            </a:r>
            <a:endParaRPr lang="hu-H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082DDEAC-C905-46B0-9A85-B6009DA35259}"/>
              </a:ext>
            </a:extLst>
          </p:cNvPr>
          <p:cNvSpPr/>
          <p:nvPr/>
        </p:nvSpPr>
        <p:spPr>
          <a:xfrm>
            <a:off x="7988963" y="2263320"/>
            <a:ext cx="2017336" cy="876693"/>
          </a:xfrm>
          <a:prstGeom prst="roundRect">
            <a:avLst/>
          </a:prstGeom>
          <a:solidFill>
            <a:srgbClr val="D35E9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b="1" dirty="0">
                <a:solidFill>
                  <a:prstClr val="white"/>
                </a:solidFill>
              </a:rPr>
              <a:t>Elektromos energia fogyasztás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48A269A7-3514-48E6-87C1-42A7BE4B8E31}"/>
              </a:ext>
            </a:extLst>
          </p:cNvPr>
          <p:cNvCxnSpPr/>
          <p:nvPr/>
        </p:nvCxnSpPr>
        <p:spPr>
          <a:xfrm>
            <a:off x="1695160" y="3841720"/>
            <a:ext cx="9087439" cy="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E205FBA7-EF27-4751-81A0-FB4665061309}"/>
              </a:ext>
            </a:extLst>
          </p:cNvPr>
          <p:cNvSpPr/>
          <p:nvPr/>
        </p:nvSpPr>
        <p:spPr>
          <a:xfrm>
            <a:off x="10740567" y="3378232"/>
            <a:ext cx="1422335" cy="92697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b="1" dirty="0">
                <a:solidFill>
                  <a:prstClr val="white"/>
                </a:solidFill>
              </a:rPr>
              <a:t>Telepített naperőmű kapacitás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622CB636-1537-494B-B50F-79E06F7A2EEC}"/>
              </a:ext>
            </a:extLst>
          </p:cNvPr>
          <p:cNvSpPr/>
          <p:nvPr/>
        </p:nvSpPr>
        <p:spPr>
          <a:xfrm>
            <a:off x="1982499" y="1238190"/>
            <a:ext cx="5247860" cy="11637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Éves átlagos kihasználtság: 11%</a:t>
            </a:r>
          </a:p>
        </p:txBody>
      </p:sp>
      <p:sp>
        <p:nvSpPr>
          <p:cNvPr id="12" name="Dia számának helye 6">
            <a:extLst>
              <a:ext uri="{FF2B5EF4-FFF2-40B4-BE49-F238E27FC236}">
                <a16:creationId xmlns:a16="http://schemas.microsoft.com/office/drawing/2014/main" id="{3434AC65-8FB2-4ED4-B7D5-9DC8F9505668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81CE-8F28-4248-AA04-7A54645DA94F}" type="slidenum"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E5A387B6-64F7-4209-8EF8-7AB434D99EB5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Németország áramtermelése 2017. December</a:t>
            </a:r>
          </a:p>
        </p:txBody>
      </p:sp>
    </p:spTree>
    <p:extLst>
      <p:ext uri="{BB962C8B-B14F-4D97-AF65-F5344CB8AC3E}">
        <p14:creationId xmlns:p14="http://schemas.microsoft.com/office/powerpoint/2010/main" val="2318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9CA99B0A-9B4C-4E1D-981B-896A4368A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5"/>
          <a:stretch/>
        </p:blipFill>
        <p:spPr>
          <a:xfrm>
            <a:off x="1138013" y="1568458"/>
            <a:ext cx="11049593" cy="4507160"/>
          </a:xfrm>
          <a:prstGeom prst="rect">
            <a:avLst/>
          </a:prstGeom>
        </p:spPr>
      </p:pic>
      <p:sp>
        <p:nvSpPr>
          <p:cNvPr id="8" name="Szövegdoboz 6">
            <a:extLst>
              <a:ext uri="{FF2B5EF4-FFF2-40B4-BE49-F238E27FC236}">
                <a16:creationId xmlns:a16="http://schemas.microsoft.com/office/drawing/2014/main" id="{EAE5479A-E5D6-472C-8E0A-E13B8DE2B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299" y="6507913"/>
            <a:ext cx="1136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u-HU" altLang="en-US" sz="1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hu-HU" alt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Agora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hu-HU" altLang="en-US" sz="1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 számának helye 6">
            <a:extLst>
              <a:ext uri="{FF2B5EF4-FFF2-40B4-BE49-F238E27FC236}">
                <a16:creationId xmlns:a16="http://schemas.microsoft.com/office/drawing/2014/main" id="{317AD860-9E77-438E-B27A-F6EBB768C432}"/>
              </a:ext>
            </a:extLst>
          </p:cNvPr>
          <p:cNvSpPr txBox="1">
            <a:spLocks/>
          </p:cNvSpPr>
          <p:nvPr/>
        </p:nvSpPr>
        <p:spPr>
          <a:xfrm>
            <a:off x="11499850" y="6419850"/>
            <a:ext cx="584200" cy="33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0881CE-8F28-4248-AA04-7A54645DA94F}" type="slidenum">
              <a:rPr lang="hu-HU" sz="2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9</a:t>
            </a:fld>
            <a:endParaRPr lang="hu-H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ím 1">
            <a:extLst>
              <a:ext uri="{FF2B5EF4-FFF2-40B4-BE49-F238E27FC236}">
                <a16:creationId xmlns:a16="http://schemas.microsoft.com/office/drawing/2014/main" id="{5454EBA8-FCE1-4BBA-A403-F8BA7792828D}"/>
              </a:ext>
            </a:extLst>
          </p:cNvPr>
          <p:cNvSpPr txBox="1">
            <a:spLocks/>
          </p:cNvSpPr>
          <p:nvPr/>
        </p:nvSpPr>
        <p:spPr>
          <a:xfrm>
            <a:off x="1241571" y="98426"/>
            <a:ext cx="10842479" cy="5559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hu-HU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Stabilizációs igény a szél- és naperőműveknél Németországban</a:t>
            </a:r>
            <a:endParaRPr lang="hu-HU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BB295C55-EABB-44AB-8039-26ECE7A4EAE9}"/>
              </a:ext>
            </a:extLst>
          </p:cNvPr>
          <p:cNvCxnSpPr>
            <a:cxnSpLocks/>
          </p:cNvCxnSpPr>
          <p:nvPr/>
        </p:nvCxnSpPr>
        <p:spPr>
          <a:xfrm>
            <a:off x="2248250" y="3420611"/>
            <a:ext cx="0" cy="5557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B2DB9D40-2AF7-45C9-907B-EA7EE7877C77}"/>
              </a:ext>
            </a:extLst>
          </p:cNvPr>
          <p:cNvCxnSpPr>
            <a:cxnSpLocks/>
          </p:cNvCxnSpPr>
          <p:nvPr/>
        </p:nvCxnSpPr>
        <p:spPr>
          <a:xfrm>
            <a:off x="9873842" y="2583809"/>
            <a:ext cx="0" cy="309703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9A8F4E5-6544-4311-B4A8-388F01EB1825}"/>
              </a:ext>
            </a:extLst>
          </p:cNvPr>
          <p:cNvSpPr txBox="1"/>
          <p:nvPr/>
        </p:nvSpPr>
        <p:spPr>
          <a:xfrm>
            <a:off x="1187043" y="6075618"/>
            <a:ext cx="212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prstClr val="black"/>
                </a:solidFill>
                <a:latin typeface="Century Gothic" panose="020B0502020202020204" pitchFamily="34" charset="0"/>
              </a:rPr>
              <a:t>2018.01.01. 12:00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DE713D5-2148-49E3-98C2-96099DC46000}"/>
              </a:ext>
            </a:extLst>
          </p:cNvPr>
          <p:cNvSpPr txBox="1"/>
          <p:nvPr/>
        </p:nvSpPr>
        <p:spPr>
          <a:xfrm>
            <a:off x="8644863" y="6109371"/>
            <a:ext cx="245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prstClr val="black"/>
                </a:solidFill>
                <a:latin typeface="Century Gothic" panose="020B0502020202020204" pitchFamily="34" charset="0"/>
              </a:rPr>
              <a:t>2018.01.11. 8:00</a:t>
            </a:r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0879415C-455F-42AA-8573-4500E7CDAB02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248250" y="4035105"/>
            <a:ext cx="0" cy="204051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4726CDAE-925F-45E6-9485-CC24892F34CC}"/>
              </a:ext>
            </a:extLst>
          </p:cNvPr>
          <p:cNvCxnSpPr>
            <a:cxnSpLocks/>
          </p:cNvCxnSpPr>
          <p:nvPr/>
        </p:nvCxnSpPr>
        <p:spPr>
          <a:xfrm flipV="1">
            <a:off x="9873841" y="5680848"/>
            <a:ext cx="0" cy="49199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FF084143-9959-4914-A0F1-13AF3FDC74E3}"/>
              </a:ext>
            </a:extLst>
          </p:cNvPr>
          <p:cNvSpPr txBox="1"/>
          <p:nvPr/>
        </p:nvSpPr>
        <p:spPr>
          <a:xfrm>
            <a:off x="1710984" y="2919373"/>
            <a:ext cx="1128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  <a:latin typeface="Century Gothic" panose="020B0502020202020204" pitchFamily="34" charset="0"/>
              </a:rPr>
              <a:t>Δ</a:t>
            </a:r>
            <a:r>
              <a:rPr lang="hu-HU" b="1" dirty="0">
                <a:solidFill>
                  <a:srgbClr val="FF0000"/>
                </a:solidFill>
                <a:latin typeface="Century Gothic" panose="020B0502020202020204" pitchFamily="34" charset="0"/>
              </a:rPr>
              <a:t>14 </a:t>
            </a:r>
            <a:r>
              <a:rPr lang="hu-HU" dirty="0">
                <a:solidFill>
                  <a:srgbClr val="FF0000"/>
                </a:solidFill>
                <a:latin typeface="Century Gothic" panose="020B0502020202020204" pitchFamily="34" charset="0"/>
              </a:rPr>
              <a:t>GW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E6CBFD9-047F-4170-BA3F-D8F66FAF32CB}"/>
              </a:ext>
            </a:extLst>
          </p:cNvPr>
          <p:cNvSpPr txBox="1"/>
          <p:nvPr/>
        </p:nvSpPr>
        <p:spPr>
          <a:xfrm>
            <a:off x="8812634" y="2054911"/>
            <a:ext cx="212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  <a:latin typeface="Century Gothic" panose="020B0502020202020204" pitchFamily="34" charset="0"/>
              </a:rPr>
              <a:t>Δ</a:t>
            </a:r>
            <a:r>
              <a:rPr lang="hu-HU" b="1" dirty="0">
                <a:solidFill>
                  <a:srgbClr val="FF0000"/>
                </a:solidFill>
                <a:latin typeface="Century Gothic" panose="020B0502020202020204" pitchFamily="34" charset="0"/>
              </a:rPr>
              <a:t>77 </a:t>
            </a:r>
            <a:r>
              <a:rPr lang="hu-HU" dirty="0">
                <a:solidFill>
                  <a:srgbClr val="FF0000"/>
                </a:solidFill>
                <a:latin typeface="Century Gothic" panose="020B0502020202020204" pitchFamily="34" charset="0"/>
              </a:rPr>
              <a:t>GW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5AAE9EE0-05EC-419E-B52B-8D0D034AEECE}"/>
              </a:ext>
            </a:extLst>
          </p:cNvPr>
          <p:cNvSpPr txBox="1"/>
          <p:nvPr/>
        </p:nvSpPr>
        <p:spPr>
          <a:xfrm>
            <a:off x="3792440" y="1276070"/>
            <a:ext cx="42563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77-14 =</a:t>
            </a:r>
            <a:r>
              <a:rPr lang="hu-HU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63 </a:t>
            </a:r>
            <a:r>
              <a:rPr lang="hu-HU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GW = 31X</a:t>
            </a:r>
          </a:p>
        </p:txBody>
      </p:sp>
      <p:pic>
        <p:nvPicPr>
          <p:cNvPr id="3" name="Kép 2" descr="A képen üveg, asztal, játék látható&#10;&#10;Automatikusan generált leírás">
            <a:extLst>
              <a:ext uri="{FF2B5EF4-FFF2-40B4-BE49-F238E27FC236}">
                <a16:creationId xmlns:a16="http://schemas.microsoft.com/office/drawing/2014/main" id="{E6688058-676B-4FD7-A1C9-7BAC18EDA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3" t="22454" r="27417" b="21863"/>
          <a:stretch/>
        </p:blipFill>
        <p:spPr>
          <a:xfrm>
            <a:off x="8048804" y="1136163"/>
            <a:ext cx="767515" cy="9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368</Words>
  <Application>Microsoft Office PowerPoint</Application>
  <PresentationFormat>Widescreen</PresentationFormat>
  <Paragraphs>122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Office-téma</vt:lpstr>
      <vt:lpstr>PowerPoint Presentation</vt:lpstr>
      <vt:lpstr>PowerPoint Presentation</vt:lpstr>
      <vt:lpstr>PowerPoint Presentation</vt:lpstr>
      <vt:lpstr>PowerPoint Presentation</vt:lpstr>
      <vt:lpstr>Fosszilis energiahordozók aránya a világ energiafogyasztásában [%]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Péter</dc:creator>
  <cp:lastModifiedBy>Németh Péter</cp:lastModifiedBy>
  <cp:revision>146</cp:revision>
  <dcterms:created xsi:type="dcterms:W3CDTF">2019-01-24T11:51:43Z</dcterms:created>
  <dcterms:modified xsi:type="dcterms:W3CDTF">2020-09-16T12:35:49Z</dcterms:modified>
</cp:coreProperties>
</file>